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League Spartan" panose="020B0604020202020204" charset="0"/>
      <p:regular r:id="rId20"/>
    </p:embeddedFont>
    <p:embeddedFont>
      <p:font typeface="Mont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autoAdjust="0"/>
    <p:restoredTop sz="89617" autoAdjust="0"/>
  </p:normalViewPr>
  <p:slideViewPr>
    <p:cSldViewPr>
      <p:cViewPr varScale="1">
        <p:scale>
          <a:sx n="52" d="100"/>
          <a:sy n="52" d="100"/>
        </p:scale>
        <p:origin x="998"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Hack </a:t>
            </a:r>
            <a:r>
              <a:rPr lang="en-US" sz="12000" dirty="0" err="1">
                <a:solidFill>
                  <a:srgbClr val="FFFFFF"/>
                </a:solidFill>
                <a:latin typeface="Mont Bold"/>
              </a:rPr>
              <a:t>O'Holics</a:t>
            </a:r>
            <a:endParaRPr lang="en-US" sz="12000" dirty="0">
              <a:solidFill>
                <a:srgbClr val="FFFFFF"/>
              </a:solidFill>
              <a:latin typeface="Mont Bold"/>
            </a:endParaRP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10376648" cy="2051844"/>
          </a:xfrm>
          <a:prstGeom prst="rect">
            <a:avLst/>
          </a:prstGeom>
        </p:spPr>
        <p:txBody>
          <a:bodyPr wrap="square" lIns="0" tIns="0" rIns="0" bIns="0" rtlCol="0" anchor="t">
            <a:spAutoFit/>
          </a:bodyPr>
          <a:lstStyle/>
          <a:p>
            <a:pPr lvl="0">
              <a:lnSpc>
                <a:spcPts val="7967"/>
              </a:lnSpc>
              <a:spcBef>
                <a:spcPct val="0"/>
              </a:spcBef>
            </a:pPr>
            <a:r>
              <a:rPr lang="en-IN" sz="6600" dirty="0">
                <a:solidFill>
                  <a:srgbClr val="F5F5F3"/>
                </a:solidFill>
                <a:latin typeface="League Spartan"/>
              </a:rPr>
              <a:t>Healthcare Practice Management System</a:t>
            </a:r>
            <a:endParaRPr lang="en-US" sz="6600" dirty="0">
              <a:solidFill>
                <a:srgbClr val="F5F5F3"/>
              </a:solidFill>
              <a:latin typeface="League Spartan"/>
            </a:endParaRPr>
          </a:p>
        </p:txBody>
      </p:sp>
      <p:sp>
        <p:nvSpPr>
          <p:cNvPr id="6" name="TextBox 6"/>
          <p:cNvSpPr txBox="1"/>
          <p:nvPr/>
        </p:nvSpPr>
        <p:spPr>
          <a:xfrm>
            <a:off x="742950" y="4533900"/>
            <a:ext cx="9472598" cy="3443250"/>
          </a:xfrm>
          <a:prstGeom prst="rect">
            <a:avLst/>
          </a:prstGeom>
        </p:spPr>
        <p:txBody>
          <a:bodyPr wrap="square" lIns="0" tIns="0" rIns="0" bIns="0" rtlCol="0" anchor="t">
            <a:spAutoFit/>
          </a:bodyPr>
          <a:lstStyle/>
          <a:p>
            <a:pPr marL="0" lvl="0" indent="0" algn="l">
              <a:lnSpc>
                <a:spcPts val="2954"/>
              </a:lnSpc>
              <a:spcBef>
                <a:spcPct val="0"/>
              </a:spcBef>
            </a:pPr>
            <a:r>
              <a:rPr lang="en-US" sz="2200" b="0" i="0" dirty="0">
                <a:solidFill>
                  <a:schemeClr val="bg1"/>
                </a:solidFill>
                <a:effectLst/>
                <a:latin typeface="Mont Bold" panose="020B0604020202020204" charset="0"/>
              </a:rPr>
              <a:t>Our business model aims to address the critical issue of inefficiency in healthcare practice management, impacting both doctors and patients. Ineffective scheduling, record-keeping, and billing can lead to delays and errors. </a:t>
            </a:r>
          </a:p>
          <a:p>
            <a:pPr marL="0" lvl="0" indent="0" algn="l">
              <a:lnSpc>
                <a:spcPts val="2954"/>
              </a:lnSpc>
              <a:spcBef>
                <a:spcPct val="0"/>
              </a:spcBef>
            </a:pPr>
            <a:endParaRPr lang="en-US" sz="2200" b="0" i="0" dirty="0">
              <a:solidFill>
                <a:schemeClr val="bg1"/>
              </a:solidFill>
              <a:effectLst/>
              <a:latin typeface="Mont Bold" panose="020B0604020202020204" charset="0"/>
            </a:endParaRPr>
          </a:p>
          <a:p>
            <a:pPr marL="0" lvl="0" indent="0" algn="l">
              <a:lnSpc>
                <a:spcPts val="2954"/>
              </a:lnSpc>
              <a:spcBef>
                <a:spcPct val="0"/>
              </a:spcBef>
            </a:pPr>
            <a:r>
              <a:rPr lang="en-US" sz="2200" b="0" i="0" dirty="0">
                <a:solidFill>
                  <a:schemeClr val="bg1"/>
                </a:solidFill>
                <a:effectLst/>
                <a:latin typeface="Mont Bold" panose="020B0604020202020204" charset="0"/>
              </a:rPr>
              <a:t>A report by MGMA reveals that 47% of healthcare providers face difficulties in appointment scheduling and billing. Our platform offers a solution to streamline these processes, enhancing the experience for all stakeholders in the healthcare system.</a:t>
            </a:r>
            <a:endParaRPr lang="en-US" sz="2200" u="none" strike="noStrike" dirty="0">
              <a:solidFill>
                <a:schemeClr val="bg1"/>
              </a:solidFill>
              <a:latin typeface="Mont Bold" panose="020B0604020202020204" charset="0"/>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305801" y="952500"/>
            <a:ext cx="7845968" cy="8280311"/>
            <a:chOff x="0" y="190500"/>
            <a:chExt cx="10168642" cy="10481288"/>
          </a:xfrm>
        </p:grpSpPr>
        <p:sp>
          <p:nvSpPr>
            <p:cNvPr id="11" name="TextBox 11"/>
            <p:cNvSpPr txBox="1"/>
            <p:nvPr/>
          </p:nvSpPr>
          <p:spPr>
            <a:xfrm>
              <a:off x="0" y="2924366"/>
              <a:ext cx="10168642" cy="7747422"/>
            </a:xfrm>
            <a:prstGeom prst="rect">
              <a:avLst/>
            </a:prstGeom>
          </p:spPr>
          <p:txBody>
            <a:bodyPr lIns="0" tIns="0" rIns="0" bIns="0" rtlCol="0" anchor="t">
              <a:spAutoFit/>
            </a:bodyPr>
            <a:lstStyle/>
            <a:p>
              <a:pPr marL="0" lvl="0" indent="0" algn="l">
                <a:lnSpc>
                  <a:spcPts val="3777"/>
                </a:lnSpc>
                <a:spcBef>
                  <a:spcPct val="0"/>
                </a:spcBef>
              </a:pPr>
              <a:r>
                <a:rPr lang="en-US" sz="2200" b="0" i="0" dirty="0">
                  <a:solidFill>
                    <a:schemeClr val="bg1"/>
                  </a:solidFill>
                  <a:effectLst/>
                  <a:latin typeface="Mont Bold" panose="020B0604020202020204" charset="0"/>
                </a:rPr>
                <a:t>The solution is the development of an integrated online healthcare practice management system. This system will incorporate features such as efficient appointment scheduling, streamlined record-keeping, and automated billing processes. Additionally, it will provide a user-friendly interface for both doctors and patients, facilitating seamless communication and data sharing. Through this platform, healthcare providers can enhance their operational efficiency while ensuring a better experience for patients throughout their healthcare journey.</a:t>
              </a:r>
              <a:endParaRPr lang="en-US" sz="2200" u="none" strike="noStrike" dirty="0">
                <a:solidFill>
                  <a:schemeClr val="bg1"/>
                </a:solidFill>
                <a:latin typeface="Mont Bold" panose="020B0604020202020204" charset="0"/>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737984" y="7434537"/>
            <a:ext cx="9128964" cy="1721767"/>
            <a:chOff x="-14091" y="-66675"/>
            <a:chExt cx="12171952" cy="2295690"/>
          </a:xfrm>
        </p:grpSpPr>
        <p:sp>
          <p:nvSpPr>
            <p:cNvPr id="7" name="TextBox 7"/>
            <p:cNvSpPr txBox="1"/>
            <p:nvPr/>
          </p:nvSpPr>
          <p:spPr>
            <a:xfrm>
              <a:off x="0" y="-66675"/>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USER-FRIENDLY INTERFACE WITH CUSTOMIZABLE USER PROFILES.</a:t>
              </a:r>
            </a:p>
          </p:txBody>
        </p:sp>
        <p:sp>
          <p:nvSpPr>
            <p:cNvPr id="8" name="TextBox 8"/>
            <p:cNvSpPr txBox="1"/>
            <p:nvPr/>
          </p:nvSpPr>
          <p:spPr>
            <a:xfrm>
              <a:off x="-14091" y="844723"/>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ADVANCED FILE MANAGEMENT SYSTEM.</a:t>
              </a: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COMPREHENSIVE TREATMENT PLANNING INTERFACE.</a:t>
              </a: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366378" y="1638300"/>
            <a:ext cx="8530735" cy="7698175"/>
            <a:chOff x="0" y="142875"/>
            <a:chExt cx="11211206" cy="9173109"/>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0" y="2218317"/>
              <a:ext cx="11211206" cy="7097667"/>
            </a:xfrm>
            <a:prstGeom prst="rect">
              <a:avLst/>
            </a:prstGeom>
          </p:spPr>
          <p:txBody>
            <a:bodyPr lIns="0" tIns="0" rIns="0" bIns="0" rtlCol="0" anchor="t">
              <a:spAutoFit/>
            </a:bodyPr>
            <a:lstStyle/>
            <a:p>
              <a:pPr marL="457200" lvl="0" indent="-457200" algn="l">
                <a:lnSpc>
                  <a:spcPts val="3750"/>
                </a:lnSpc>
                <a:spcBef>
                  <a:spcPct val="0"/>
                </a:spcBef>
                <a:buAutoNum type="arabicPeriod"/>
              </a:pPr>
              <a:r>
                <a:rPr lang="en-US" sz="2500" u="none" strike="noStrike" dirty="0">
                  <a:solidFill>
                    <a:srgbClr val="F5F5F3"/>
                  </a:solidFill>
                  <a:latin typeface="Glacial Indifference Bold"/>
                </a:rPr>
                <a:t>Accessibility and Inclusivity: </a:t>
              </a:r>
              <a:r>
                <a:rPr lang="en-US" sz="2500" u="none" strike="noStrike" dirty="0">
                  <a:solidFill>
                    <a:srgbClr val="F5F5F3"/>
                  </a:solidFill>
                  <a:latin typeface="+mj-lt"/>
                </a:rPr>
                <a:t>Ensure the website is accessible and multilingual for all users.</a:t>
              </a:r>
            </a:p>
            <a:p>
              <a:pPr marL="457200" lvl="0" indent="-457200" algn="l">
                <a:lnSpc>
                  <a:spcPts val="3750"/>
                </a:lnSpc>
                <a:spcBef>
                  <a:spcPct val="0"/>
                </a:spcBef>
                <a:buAutoNum type="arabicPeriod"/>
              </a:pPr>
              <a:r>
                <a:rPr lang="en-US" sz="2500" u="none" strike="noStrike" dirty="0">
                  <a:solidFill>
                    <a:srgbClr val="F5F5F3"/>
                  </a:solidFill>
                  <a:latin typeface="Glacial Indifference Bold"/>
                </a:rPr>
                <a:t>Telemedicine and Remote Care: </a:t>
              </a:r>
              <a:r>
                <a:rPr lang="en-US" sz="2500" u="none" strike="noStrike" dirty="0">
                  <a:solidFill>
                    <a:srgbClr val="F5F5F3"/>
                  </a:solidFill>
                  <a:latin typeface="+mj-lt"/>
                </a:rPr>
                <a:t>Provide remote healthcare services and resources.</a:t>
              </a:r>
            </a:p>
            <a:p>
              <a:pPr marL="457200" lvl="0" indent="-457200" algn="l">
                <a:lnSpc>
                  <a:spcPts val="3750"/>
                </a:lnSpc>
                <a:spcBef>
                  <a:spcPct val="0"/>
                </a:spcBef>
                <a:buAutoNum type="arabicPeriod"/>
              </a:pPr>
              <a:r>
                <a:rPr lang="en-US" sz="2500" u="none" strike="noStrike" dirty="0">
                  <a:solidFill>
                    <a:srgbClr val="F5F5F3"/>
                  </a:solidFill>
                  <a:latin typeface="Glacial Indifference Bold"/>
                </a:rPr>
                <a:t>Innovation for Social Good: </a:t>
              </a:r>
              <a:r>
                <a:rPr lang="en-US" sz="2500" u="none" strike="noStrike" dirty="0">
                  <a:solidFill>
                    <a:srgbClr val="F5F5F3"/>
                  </a:solidFill>
                  <a:latin typeface="+mj-lt"/>
                </a:rPr>
                <a:t>Encourage innovation to develop products or services that address societal challenges and gives positive impact.</a:t>
              </a:r>
            </a:p>
            <a:p>
              <a:pPr marL="457200" lvl="0" indent="-457200" algn="l">
                <a:lnSpc>
                  <a:spcPts val="3750"/>
                </a:lnSpc>
                <a:spcBef>
                  <a:spcPct val="0"/>
                </a:spcBef>
                <a:buAutoNum type="arabicPeriod"/>
              </a:pPr>
              <a:r>
                <a:rPr lang="en-US" sz="2500" u="none" strike="noStrike" dirty="0">
                  <a:solidFill>
                    <a:srgbClr val="F5F5F3"/>
                  </a:solidFill>
                  <a:latin typeface="Glacial Indifference Bold"/>
                </a:rPr>
                <a:t>Community Engagement: </a:t>
              </a:r>
              <a:r>
                <a:rPr lang="en-US" sz="2500" u="none" strike="noStrike" dirty="0">
                  <a:solidFill>
                    <a:srgbClr val="F5F5F3"/>
                  </a:solidFill>
                  <a:latin typeface="+mj-lt"/>
                </a:rPr>
                <a:t>Foster community connections and promote local health initiatives.</a:t>
              </a:r>
            </a:p>
            <a:p>
              <a:pPr marL="457200" lvl="0" indent="-457200" algn="l">
                <a:lnSpc>
                  <a:spcPts val="3750"/>
                </a:lnSpc>
                <a:spcBef>
                  <a:spcPct val="0"/>
                </a:spcBef>
                <a:buAutoNum type="arabicPeriod"/>
              </a:pPr>
              <a:r>
                <a:rPr lang="en-US" sz="2500" u="none" strike="noStrike" dirty="0">
                  <a:solidFill>
                    <a:srgbClr val="F5F5F3"/>
                  </a:solidFill>
                  <a:latin typeface="Glacial Indifference Bold"/>
                </a:rPr>
                <a:t>Transparency and Sustainability: </a:t>
              </a:r>
              <a:r>
                <a:rPr lang="en-US" sz="2500" u="none" strike="noStrike" dirty="0">
                  <a:solidFill>
                    <a:srgbClr val="F5F5F3"/>
                  </a:solidFill>
                  <a:latin typeface="+mj-lt"/>
                </a:rPr>
                <a:t>Maintain transparency, support sustainability, and encourage charitable giving.</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529099" y="4623483"/>
            <a:ext cx="5970165" cy="4600747"/>
          </a:xfrm>
          <a:prstGeom prst="rect">
            <a:avLst/>
          </a:prstGeom>
        </p:spPr>
        <p:txBody>
          <a:bodyPr lIns="0" tIns="0" rIns="0" bIns="0" rtlCol="0" anchor="t">
            <a:spAutoFit/>
          </a:bodyPr>
          <a:lstStyle/>
          <a:p>
            <a:pPr marL="0" lvl="0" indent="0" algn="l">
              <a:lnSpc>
                <a:spcPts val="2957"/>
              </a:lnSpc>
              <a:spcBef>
                <a:spcPct val="0"/>
              </a:spcBef>
            </a:pPr>
            <a:r>
              <a:rPr lang="en-US" sz="2400" b="0" i="0" dirty="0">
                <a:solidFill>
                  <a:schemeClr val="bg1"/>
                </a:solidFill>
                <a:effectLst/>
                <a:latin typeface="Glacial Indifference" panose="020B0604020202020204" charset="0"/>
              </a:rPr>
              <a:t>Our platform ensures equitable healthcare access through a user-friendly, multilingual interface, bridging gaps for underserved communities via telemedicine and remote care. By encouraging innovation for societal benefit, we contribute to global healthcare advancement. Through community engagement, local health support, and a focus on transparency and sustainability, we foster social responsibility, leaving a lasting positive impact on the healthcare ecosystem and society at large.</a:t>
            </a:r>
            <a:endParaRPr lang="en-US" sz="2274" u="none" strike="noStrike" dirty="0">
              <a:solidFill>
                <a:schemeClr val="bg1"/>
              </a:solidFill>
              <a:latin typeface="Glacial Indifference" panose="020B0604020202020204" charset="0"/>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210670"/>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HTML, CSS JAVASCRIPT AND PHP AS WELL AS TOOLS LIKE GITHUB AND AWS.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2118761" y="3539192"/>
            <a:ext cx="3535026" cy="4287833"/>
            <a:chOff x="439563" y="-12856"/>
            <a:chExt cx="1157357" cy="1403823"/>
          </a:xfrm>
        </p:grpSpPr>
        <p:sp>
          <p:nvSpPr>
            <p:cNvPr id="5" name="Freeform 5"/>
            <p:cNvSpPr/>
            <p:nvPr/>
          </p:nvSpPr>
          <p:spPr>
            <a:xfrm>
              <a:off x="439563" y="-12856"/>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8" name="Group 8"/>
          <p:cNvGrpSpPr/>
          <p:nvPr/>
        </p:nvGrpSpPr>
        <p:grpSpPr>
          <a:xfrm>
            <a:off x="7286183" y="3518298"/>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12230303" y="3505326"/>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2579876" y="4695613"/>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Vikram Sri </a:t>
            </a:r>
            <a:r>
              <a:rPr lang="en-US" sz="3410" dirty="0" err="1">
                <a:solidFill>
                  <a:srgbClr val="FFBD59"/>
                </a:solidFill>
                <a:latin typeface="Garet Bold"/>
              </a:rPr>
              <a:t>Durganand</a:t>
            </a:r>
            <a:endParaRPr lang="en-US" sz="3410" dirty="0">
              <a:solidFill>
                <a:srgbClr val="FFBD59"/>
              </a:solidFill>
              <a:latin typeface="Garet Bold"/>
            </a:endParaRPr>
          </a:p>
        </p:txBody>
      </p:sp>
      <p:sp>
        <p:nvSpPr>
          <p:cNvPr id="22" name="TextBox 22"/>
          <p:cNvSpPr txBox="1"/>
          <p:nvPr/>
        </p:nvSpPr>
        <p:spPr>
          <a:xfrm>
            <a:off x="2584792" y="6003493"/>
            <a:ext cx="1859198" cy="296428"/>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Garet"/>
              </a:rPr>
              <a:t>TEAM LEAD</a:t>
            </a:r>
          </a:p>
        </p:txBody>
      </p:sp>
      <p:sp>
        <p:nvSpPr>
          <p:cNvPr id="23" name="TextBox 23"/>
          <p:cNvSpPr txBox="1"/>
          <p:nvPr/>
        </p:nvSpPr>
        <p:spPr>
          <a:xfrm>
            <a:off x="7747967" y="4694058"/>
            <a:ext cx="2687924" cy="458202"/>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Rushitha</a:t>
            </a:r>
          </a:p>
        </p:txBody>
      </p:sp>
      <p:sp>
        <p:nvSpPr>
          <p:cNvPr id="24" name="TextBox 24"/>
          <p:cNvSpPr txBox="1"/>
          <p:nvPr/>
        </p:nvSpPr>
        <p:spPr>
          <a:xfrm>
            <a:off x="7802043" y="5983214"/>
            <a:ext cx="2489030"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TEAM MEMBER</a:t>
            </a:r>
          </a:p>
        </p:txBody>
      </p:sp>
      <p:sp>
        <p:nvSpPr>
          <p:cNvPr id="25" name="TextBox 25"/>
          <p:cNvSpPr txBox="1"/>
          <p:nvPr/>
        </p:nvSpPr>
        <p:spPr>
          <a:xfrm>
            <a:off x="12704656" y="4695613"/>
            <a:ext cx="2586320" cy="458202"/>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Harshitha</a:t>
            </a:r>
          </a:p>
        </p:txBody>
      </p:sp>
      <p:sp>
        <p:nvSpPr>
          <p:cNvPr id="27" name="TextBox 27"/>
          <p:cNvSpPr txBox="1"/>
          <p:nvPr/>
        </p:nvSpPr>
        <p:spPr>
          <a:xfrm>
            <a:off x="12807433" y="5983257"/>
            <a:ext cx="1859198"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TEAM MEMBER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377</Words>
  <Application>Microsoft Office PowerPoint</Application>
  <PresentationFormat>Custom</PresentationFormat>
  <Paragraphs>31</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League Spartan</vt:lpstr>
      <vt:lpstr>Glacial Indifference</vt:lpstr>
      <vt:lpstr>Garet</vt:lpstr>
      <vt:lpstr>Poppins</vt:lpstr>
      <vt:lpstr>Glacial Indifference Bold</vt:lpstr>
      <vt:lpstr>Calibri</vt:lpstr>
      <vt:lpstr>Arial</vt:lpstr>
      <vt:lpstr>Mont Bold</vt:lpstr>
      <vt:lpstr>Garet Bold</vt:lpstr>
      <vt:lpstr>Blinker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Rushitha Mettukuru</cp:lastModifiedBy>
  <cp:revision>6</cp:revision>
  <dcterms:created xsi:type="dcterms:W3CDTF">2006-08-16T00:00:00Z</dcterms:created>
  <dcterms:modified xsi:type="dcterms:W3CDTF">2023-10-28T05:41:48Z</dcterms:modified>
  <dc:identifier>DAFxrxF-qp8</dc:identifier>
</cp:coreProperties>
</file>